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21"/>
  </p:notesMasterIdLst>
  <p:handoutMasterIdLst>
    <p:handoutMasterId r:id="rId22"/>
  </p:handoutMasterIdLst>
  <p:sldIdLst>
    <p:sldId id="334" r:id="rId5"/>
    <p:sldId id="316" r:id="rId6"/>
    <p:sldId id="337" r:id="rId7"/>
    <p:sldId id="343" r:id="rId8"/>
    <p:sldId id="350" r:id="rId9"/>
    <p:sldId id="361" r:id="rId10"/>
    <p:sldId id="362" r:id="rId11"/>
    <p:sldId id="356" r:id="rId12"/>
    <p:sldId id="357" r:id="rId13"/>
    <p:sldId id="358" r:id="rId14"/>
    <p:sldId id="360" r:id="rId15"/>
    <p:sldId id="359" r:id="rId16"/>
    <p:sldId id="351" r:id="rId17"/>
    <p:sldId id="354" r:id="rId18"/>
    <p:sldId id="355" r:id="rId19"/>
    <p:sldId id="3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967" autoAdjust="0"/>
  </p:normalViewPr>
  <p:slideViewPr>
    <p:cSldViewPr snapToGrid="0">
      <p:cViewPr varScale="1">
        <p:scale>
          <a:sx n="111" d="100"/>
          <a:sy n="111" d="100"/>
        </p:scale>
        <p:origin x="534" y="150"/>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2/12/2025</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A2924-DDA0-279B-2A94-DF41B6087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057AF-EC77-3047-553F-045FD0195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121278-BBEB-D699-E2B9-5FA430D307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7A1FF-81D7-6F7D-DE8C-06A96009E804}"/>
              </a:ext>
            </a:extLst>
          </p:cNvPr>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304440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FF08-1ABB-9B66-90EF-832E09A36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55FC7-B1FA-B1FF-4B28-9C7FE2523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81FA91-7483-24BD-B1FD-249407BFBB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8C1CCB-1A81-A13E-AC66-4B6B5160E062}"/>
              </a:ext>
            </a:extLst>
          </p:cNvPr>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3569073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4F3E7-540A-CB11-5831-F2A3BA02A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90995-E837-0F5B-0125-2D4E35C304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1AD9E-172B-99A3-4C19-4F6808511A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64E2EE-EAC9-0B37-6F62-E9C510EEAFAE}"/>
              </a:ext>
            </a:extLst>
          </p:cNvPr>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1740856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83348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4010776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C1EBB-D1C7-2E74-458A-97DE6CFCA8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200C5-6D6F-A7D3-619A-529287605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DB76E-8083-2F79-52D4-56168AFDDC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91E905-FA12-07A5-D59D-EEA7B2934EAC}"/>
              </a:ext>
            </a:extLst>
          </p:cNvPr>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3888699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D05E3-4583-C4AA-857A-52AC69051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7A927-46FE-B667-C55F-B90FF1053C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46AAA-8165-085A-EBAB-4764B1E976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D13D1D-089D-C107-8A47-278B9DB42BA8}"/>
              </a:ext>
            </a:extLst>
          </p:cNvPr>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121441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01FB4-907E-F70C-A97C-6428C5A203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0A27-0C9E-22D5-FA60-FDEB1F9B1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4E6CD-28B5-5048-AD08-801831A1B4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D72734-400E-F7FE-7E2A-9442BBFF0161}"/>
              </a:ext>
            </a:extLst>
          </p:cNvPr>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510263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483-A510-6A46-A6C0-2B349D5D0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AF648-E46D-CDDA-687F-25C6D02C4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6CD72-0A72-0254-0283-1AE5AB603A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96290D-D818-F0F4-5BF7-9DF517931A71}"/>
              </a:ext>
            </a:extLst>
          </p:cNvPr>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377010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1CD15-F79F-0E91-1629-D5B68C70F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F8ABC6-2797-A906-8CCB-DA4685BC4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44118-9E7E-492F-8E95-641648C417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9E2A4E-53E1-623E-18C2-3E9EDCBFCB17}"/>
              </a:ext>
            </a:extLst>
          </p:cNvPr>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968379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a:t>System panic</a:t>
            </a:r>
            <a:br>
              <a:rPr lang="en-US" dirty="0"/>
            </a:br>
            <a:r>
              <a:rPr lang="en-US" dirty="0"/>
              <a:t>week 3</a:t>
            </a:r>
          </a:p>
        </p:txBody>
      </p:sp>
      <p:sp>
        <p:nvSpPr>
          <p:cNvPr id="3" name="Title 1">
            <a:extLst>
              <a:ext uri="{FF2B5EF4-FFF2-40B4-BE49-F238E27FC236}">
                <a16:creationId xmlns:a16="http://schemas.microsoft.com/office/drawing/2014/main" id="{D642F8CA-DC6A-0A9E-2EC5-DEE3FA589EC1}"/>
              </a:ext>
            </a:extLst>
          </p:cNvPr>
          <p:cNvSpPr txBox="1">
            <a:spLocks/>
          </p:cNvSpPr>
          <p:nvPr/>
        </p:nvSpPr>
        <p:spPr>
          <a:xfrm>
            <a:off x="7373257" y="4220981"/>
            <a:ext cx="4818743" cy="2279210"/>
          </a:xfrm>
          <a:prstGeom prst="rect">
            <a:avLst/>
          </a:prstGeom>
        </p:spPr>
        <p:txBody>
          <a:bodyPr vert="horz" lIns="0" tIns="0" rIns="0" bIns="0" rtlCol="0" anchor="b" anchorCtr="0">
            <a:noAutofit/>
          </a:bodyPr>
          <a:lstStyle>
            <a:lvl1pPr algn="l" defTabSz="914400" rtl="0" eaLnBrk="1" latinLnBrk="0" hangingPunct="1">
              <a:lnSpc>
                <a:spcPts val="5400"/>
              </a:lnSpc>
              <a:spcBef>
                <a:spcPct val="0"/>
              </a:spcBef>
              <a:buNone/>
              <a:defRPr sz="5400" b="1" i="0" kern="1200" cap="all" spc="0" baseline="0">
                <a:solidFill>
                  <a:schemeClr val="bg1"/>
                </a:solidFill>
                <a:latin typeface="+mj-lt"/>
                <a:ea typeface="+mj-ea"/>
                <a:cs typeface="+mj-cs"/>
              </a:defRPr>
            </a:lvl1pPr>
          </a:lstStyle>
          <a:p>
            <a:r>
              <a:rPr lang="en-US" sz="4400" dirty="0"/>
              <a:t>Aleksander m.</a:t>
            </a:r>
          </a:p>
          <a:p>
            <a:r>
              <a:rPr lang="en-US" sz="4400" dirty="0"/>
              <a:t>Antony p.</a:t>
            </a:r>
          </a:p>
          <a:p>
            <a:r>
              <a:rPr lang="en-US" sz="4400" dirty="0"/>
              <a:t>Layla h.</a:t>
            </a:r>
          </a:p>
        </p:txBody>
      </p:sp>
    </p:spTree>
    <p:extLst>
      <p:ext uri="{BB962C8B-B14F-4D97-AF65-F5344CB8AC3E}">
        <p14:creationId xmlns:p14="http://schemas.microsoft.com/office/powerpoint/2010/main" val="2955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3BE94-92B7-641C-EC05-BED3920540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6459F8-46A3-3964-6B9C-C97F295DDE5C}"/>
              </a:ext>
            </a:extLst>
          </p:cNvPr>
          <p:cNvPicPr>
            <a:picLocks noChangeAspect="1"/>
          </p:cNvPicPr>
          <p:nvPr/>
        </p:nvPicPr>
        <p:blipFill>
          <a:blip r:embed="rId2"/>
          <a:stretch>
            <a:fillRect/>
          </a:stretch>
        </p:blipFill>
        <p:spPr>
          <a:xfrm>
            <a:off x="0" y="0"/>
            <a:ext cx="6096000" cy="3429000"/>
          </a:xfrm>
          <a:prstGeom prst="rect">
            <a:avLst/>
          </a:prstGeom>
        </p:spPr>
      </p:pic>
      <p:pic>
        <p:nvPicPr>
          <p:cNvPr id="6" name="Picture 5">
            <a:extLst>
              <a:ext uri="{FF2B5EF4-FFF2-40B4-BE49-F238E27FC236}">
                <a16:creationId xmlns:a16="http://schemas.microsoft.com/office/drawing/2014/main" id="{CB840EE3-8D84-E924-9D74-2DA6B2A5B547}"/>
              </a:ext>
            </a:extLst>
          </p:cNvPr>
          <p:cNvPicPr>
            <a:picLocks noChangeAspect="1"/>
          </p:cNvPicPr>
          <p:nvPr/>
        </p:nvPicPr>
        <p:blipFill>
          <a:blip r:embed="rId3"/>
          <a:stretch>
            <a:fillRect/>
          </a:stretch>
        </p:blipFill>
        <p:spPr>
          <a:xfrm>
            <a:off x="6096000" y="0"/>
            <a:ext cx="6096000" cy="3429000"/>
          </a:xfrm>
          <a:prstGeom prst="rect">
            <a:avLst/>
          </a:prstGeom>
        </p:spPr>
      </p:pic>
      <p:pic>
        <p:nvPicPr>
          <p:cNvPr id="10" name="Picture 9">
            <a:extLst>
              <a:ext uri="{FF2B5EF4-FFF2-40B4-BE49-F238E27FC236}">
                <a16:creationId xmlns:a16="http://schemas.microsoft.com/office/drawing/2014/main" id="{B53F2C01-2367-64C3-8F0A-84BE135CE742}"/>
              </a:ext>
            </a:extLst>
          </p:cNvPr>
          <p:cNvPicPr>
            <a:picLocks noChangeAspect="1"/>
          </p:cNvPicPr>
          <p:nvPr/>
        </p:nvPicPr>
        <p:blipFill>
          <a:blip r:embed="rId4"/>
          <a:stretch>
            <a:fillRect/>
          </a:stretch>
        </p:blipFill>
        <p:spPr>
          <a:xfrm>
            <a:off x="0" y="3429000"/>
            <a:ext cx="6096000" cy="3429000"/>
          </a:xfrm>
          <a:prstGeom prst="rect">
            <a:avLst/>
          </a:prstGeom>
        </p:spPr>
      </p:pic>
      <p:pic>
        <p:nvPicPr>
          <p:cNvPr id="13" name="Picture 12">
            <a:extLst>
              <a:ext uri="{FF2B5EF4-FFF2-40B4-BE49-F238E27FC236}">
                <a16:creationId xmlns:a16="http://schemas.microsoft.com/office/drawing/2014/main" id="{465A96D7-9958-E4C4-4821-D28CBBC71D0F}"/>
              </a:ext>
            </a:extLst>
          </p:cNvPr>
          <p:cNvPicPr>
            <a:picLocks noChangeAspect="1"/>
          </p:cNvPicPr>
          <p:nvPr/>
        </p:nvPicPr>
        <p:blipFill>
          <a:blip r:embed="rId5"/>
          <a:stretch>
            <a:fillRect/>
          </a:stretch>
        </p:blipFill>
        <p:spPr>
          <a:xfrm>
            <a:off x="5995358" y="3428999"/>
            <a:ext cx="6196641" cy="3429000"/>
          </a:xfrm>
          <a:prstGeom prst="rect">
            <a:avLst/>
          </a:prstGeom>
        </p:spPr>
      </p:pic>
    </p:spTree>
    <p:extLst>
      <p:ext uri="{BB962C8B-B14F-4D97-AF65-F5344CB8AC3E}">
        <p14:creationId xmlns:p14="http://schemas.microsoft.com/office/powerpoint/2010/main" val="366661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8990C-5E5F-AA9E-CF49-89018072CE2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9882C8B-328D-16D3-FEE5-8913A6E4F83A}"/>
              </a:ext>
            </a:extLst>
          </p:cNvPr>
          <p:cNvSpPr txBox="1"/>
          <p:nvPr/>
        </p:nvSpPr>
        <p:spPr>
          <a:xfrm>
            <a:off x="3048681" y="3059668"/>
            <a:ext cx="6094638" cy="369332"/>
          </a:xfrm>
          <a:prstGeom prst="rect">
            <a:avLst/>
          </a:prstGeom>
          <a:noFill/>
        </p:spPr>
        <p:txBody>
          <a:bodyPr wrap="square">
            <a:spAutoFit/>
          </a:bodyPr>
          <a:lstStyle/>
          <a:p>
            <a:endParaRPr lang="en-US" dirty="0"/>
          </a:p>
        </p:txBody>
      </p:sp>
      <p:sp>
        <p:nvSpPr>
          <p:cNvPr id="11" name="TextBox 10">
            <a:extLst>
              <a:ext uri="{FF2B5EF4-FFF2-40B4-BE49-F238E27FC236}">
                <a16:creationId xmlns:a16="http://schemas.microsoft.com/office/drawing/2014/main" id="{F15FDD6C-C52A-C7EE-B43A-A71AD620DEF6}"/>
              </a:ext>
            </a:extLst>
          </p:cNvPr>
          <p:cNvSpPr txBox="1"/>
          <p:nvPr/>
        </p:nvSpPr>
        <p:spPr>
          <a:xfrm>
            <a:off x="3047320" y="3236169"/>
            <a:ext cx="6094638" cy="369332"/>
          </a:xfrm>
          <a:prstGeom prst="rect">
            <a:avLst/>
          </a:prstGeom>
          <a:noFill/>
        </p:spPr>
        <p:txBody>
          <a:bodyPr wrap="square">
            <a:spAutoFit/>
          </a:bodyPr>
          <a:lstStyle/>
          <a:p>
            <a:endParaRPr lang="en-US" dirty="0"/>
          </a:p>
        </p:txBody>
      </p:sp>
      <p:sp>
        <p:nvSpPr>
          <p:cNvPr id="2" name="Title 1">
            <a:extLst>
              <a:ext uri="{FF2B5EF4-FFF2-40B4-BE49-F238E27FC236}">
                <a16:creationId xmlns:a16="http://schemas.microsoft.com/office/drawing/2014/main" id="{DA897B06-9281-9E8E-4964-E89836A7C357}"/>
              </a:ext>
            </a:extLst>
          </p:cNvPr>
          <p:cNvSpPr txBox="1">
            <a:spLocks/>
          </p:cNvSpPr>
          <p:nvPr/>
        </p:nvSpPr>
        <p:spPr>
          <a:xfrm>
            <a:off x="3045959" y="2842922"/>
            <a:ext cx="5918072" cy="969954"/>
          </a:xfrm>
          <a:prstGeom prst="rect">
            <a:avLst/>
          </a:prstGeom>
        </p:spPr>
        <p:txBody>
          <a:bodyPr vert="horz" lIns="0" tIns="274320" rIns="0" bIns="0" rtlCol="0" anchor="t" anchorCtr="0">
            <a:noAutofit/>
          </a:bodyPr>
          <a:lstStyle>
            <a:lvl1pPr algn="l" defTabSz="914400" rtl="0" eaLnBrk="1" latinLnBrk="0" hangingPunct="1">
              <a:lnSpc>
                <a:spcPts val="5400"/>
              </a:lnSpc>
              <a:spcBef>
                <a:spcPct val="0"/>
              </a:spcBef>
              <a:buNone/>
              <a:defRPr sz="5400" b="1" i="0" kern="1200" cap="all" spc="0" baseline="0">
                <a:solidFill>
                  <a:schemeClr val="bg1"/>
                </a:solidFill>
                <a:latin typeface="+mj-lt"/>
                <a:ea typeface="+mj-ea"/>
                <a:cs typeface="+mj-cs"/>
              </a:defRPr>
            </a:lvl1pPr>
          </a:lstStyle>
          <a:p>
            <a:pPr algn="ctr"/>
            <a:r>
              <a:rPr lang="en-US" dirty="0"/>
              <a:t>dungeons</a:t>
            </a:r>
          </a:p>
        </p:txBody>
      </p:sp>
    </p:spTree>
    <p:extLst>
      <p:ext uri="{BB962C8B-B14F-4D97-AF65-F5344CB8AC3E}">
        <p14:creationId xmlns:p14="http://schemas.microsoft.com/office/powerpoint/2010/main" val="1801788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2EAC9-F2A1-74D7-1DA8-7F38A68B706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9EC61FA6-1C09-AC40-7A96-BCC2BCEE0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6096000"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4B0AA5-406B-83BE-3515-6F4B1B1B7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103" y="3428999"/>
            <a:ext cx="6213794"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FB84E84-D9FA-9113-DCC1-AD3C7F37D3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96000" cy="3428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591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BFE03-EAC0-CE79-8F99-86D1197E0F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D84694-336F-6F14-B483-957292366390}"/>
              </a:ext>
            </a:extLst>
          </p:cNvPr>
          <p:cNvSpPr txBox="1"/>
          <p:nvPr/>
        </p:nvSpPr>
        <p:spPr>
          <a:xfrm>
            <a:off x="5119007" y="742951"/>
            <a:ext cx="2263761" cy="707886"/>
          </a:xfrm>
          <a:prstGeom prst="rect">
            <a:avLst/>
          </a:prstGeom>
          <a:noFill/>
        </p:spPr>
        <p:txBody>
          <a:bodyPr wrap="none" rtlCol="0">
            <a:spAutoFit/>
          </a:bodyPr>
          <a:lstStyle/>
          <a:p>
            <a:r>
              <a:rPr lang="en-US" sz="4000" dirty="0">
                <a:solidFill>
                  <a:schemeClr val="bg1"/>
                </a:solidFill>
              </a:rPr>
              <a:t>Enemies</a:t>
            </a:r>
          </a:p>
        </p:txBody>
      </p:sp>
      <p:pic>
        <p:nvPicPr>
          <p:cNvPr id="4" name="Picture 3" descr="A screenshot of a video game&#10;&#10;AI-generated content may be incorrect.">
            <a:extLst>
              <a:ext uri="{FF2B5EF4-FFF2-40B4-BE49-F238E27FC236}">
                <a16:creationId xmlns:a16="http://schemas.microsoft.com/office/drawing/2014/main" id="{F097D9EA-F759-EE56-2B5A-43B262CF5580}"/>
              </a:ext>
            </a:extLst>
          </p:cNvPr>
          <p:cNvPicPr>
            <a:picLocks noChangeAspect="1"/>
          </p:cNvPicPr>
          <p:nvPr/>
        </p:nvPicPr>
        <p:blipFill>
          <a:blip r:embed="rId3"/>
          <a:stretch>
            <a:fillRect/>
          </a:stretch>
        </p:blipFill>
        <p:spPr>
          <a:xfrm>
            <a:off x="1761423" y="1450837"/>
            <a:ext cx="2605238" cy="2605238"/>
          </a:xfrm>
          <a:prstGeom prst="rect">
            <a:avLst/>
          </a:prstGeom>
        </p:spPr>
      </p:pic>
      <p:pic>
        <p:nvPicPr>
          <p:cNvPr id="6" name="Picture 5" descr="A screenshot of a video game&#10;&#10;AI-generated content may be incorrect.">
            <a:extLst>
              <a:ext uri="{FF2B5EF4-FFF2-40B4-BE49-F238E27FC236}">
                <a16:creationId xmlns:a16="http://schemas.microsoft.com/office/drawing/2014/main" id="{3D4CE6C1-FD1F-1ABA-4BF8-69B1E61D601F}"/>
              </a:ext>
            </a:extLst>
          </p:cNvPr>
          <p:cNvPicPr>
            <a:picLocks noChangeAspect="1"/>
          </p:cNvPicPr>
          <p:nvPr/>
        </p:nvPicPr>
        <p:blipFill>
          <a:blip r:embed="rId4"/>
          <a:stretch>
            <a:fillRect/>
          </a:stretch>
        </p:blipFill>
        <p:spPr>
          <a:xfrm>
            <a:off x="4783756" y="1450837"/>
            <a:ext cx="2027722" cy="3041583"/>
          </a:xfrm>
          <a:prstGeom prst="rect">
            <a:avLst/>
          </a:prstGeom>
        </p:spPr>
      </p:pic>
      <p:pic>
        <p:nvPicPr>
          <p:cNvPr id="8" name="Picture 7" descr="A screenshot of a video game&#10;&#10;AI-generated content may be incorrect.">
            <a:extLst>
              <a:ext uri="{FF2B5EF4-FFF2-40B4-BE49-F238E27FC236}">
                <a16:creationId xmlns:a16="http://schemas.microsoft.com/office/drawing/2014/main" id="{57FF4280-9DE1-6B58-F76A-5EC210AF7E00}"/>
              </a:ext>
            </a:extLst>
          </p:cNvPr>
          <p:cNvPicPr>
            <a:picLocks noChangeAspect="1"/>
          </p:cNvPicPr>
          <p:nvPr/>
        </p:nvPicPr>
        <p:blipFill>
          <a:blip r:embed="rId5"/>
          <a:stretch>
            <a:fillRect/>
          </a:stretch>
        </p:blipFill>
        <p:spPr>
          <a:xfrm>
            <a:off x="7718019" y="1186421"/>
            <a:ext cx="2656372" cy="3784076"/>
          </a:xfrm>
          <a:prstGeom prst="rect">
            <a:avLst/>
          </a:prstGeom>
        </p:spPr>
      </p:pic>
    </p:spTree>
    <p:extLst>
      <p:ext uri="{BB962C8B-B14F-4D97-AF65-F5344CB8AC3E}">
        <p14:creationId xmlns:p14="http://schemas.microsoft.com/office/powerpoint/2010/main" val="234362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AF79E-A7D0-EA9A-4055-F7F89A9520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C629F0-0084-ED08-127B-3FCFC00CB4F0}"/>
              </a:ext>
            </a:extLst>
          </p:cNvPr>
          <p:cNvSpPr txBox="1"/>
          <p:nvPr/>
        </p:nvSpPr>
        <p:spPr>
          <a:xfrm>
            <a:off x="3367528" y="0"/>
            <a:ext cx="5456943" cy="707886"/>
          </a:xfrm>
          <a:prstGeom prst="rect">
            <a:avLst/>
          </a:prstGeom>
          <a:noFill/>
        </p:spPr>
        <p:txBody>
          <a:bodyPr wrap="none" rtlCol="0">
            <a:spAutoFit/>
          </a:bodyPr>
          <a:lstStyle/>
          <a:p>
            <a:r>
              <a:rPr lang="en-US" sz="4000" dirty="0">
                <a:solidFill>
                  <a:schemeClr val="bg1"/>
                </a:solidFill>
              </a:rPr>
              <a:t>Character Animations</a:t>
            </a:r>
          </a:p>
        </p:txBody>
      </p:sp>
      <p:pic>
        <p:nvPicPr>
          <p:cNvPr id="5" name="Picture 4" descr="A group of white people&#10;&#10;AI-generated content may be incorrect.">
            <a:extLst>
              <a:ext uri="{FF2B5EF4-FFF2-40B4-BE49-F238E27FC236}">
                <a16:creationId xmlns:a16="http://schemas.microsoft.com/office/drawing/2014/main" id="{E1D3FFC0-3DBF-21CF-2446-D8BF701017EA}"/>
              </a:ext>
            </a:extLst>
          </p:cNvPr>
          <p:cNvPicPr>
            <a:picLocks noChangeAspect="1"/>
          </p:cNvPicPr>
          <p:nvPr/>
        </p:nvPicPr>
        <p:blipFill>
          <a:blip r:embed="rId3"/>
          <a:stretch>
            <a:fillRect/>
          </a:stretch>
        </p:blipFill>
        <p:spPr>
          <a:xfrm>
            <a:off x="859512" y="523220"/>
            <a:ext cx="8596498" cy="6698480"/>
          </a:xfrm>
          <a:prstGeom prst="rect">
            <a:avLst/>
          </a:prstGeom>
        </p:spPr>
      </p:pic>
      <p:sp>
        <p:nvSpPr>
          <p:cNvPr id="7" name="TextBox 6">
            <a:extLst>
              <a:ext uri="{FF2B5EF4-FFF2-40B4-BE49-F238E27FC236}">
                <a16:creationId xmlns:a16="http://schemas.microsoft.com/office/drawing/2014/main" id="{5B747CAF-F6E2-D046-6E43-6BA395CD2D33}"/>
              </a:ext>
            </a:extLst>
          </p:cNvPr>
          <p:cNvSpPr txBox="1"/>
          <p:nvPr/>
        </p:nvSpPr>
        <p:spPr>
          <a:xfrm>
            <a:off x="1797750" y="523220"/>
            <a:ext cx="1377300" cy="369332"/>
          </a:xfrm>
          <a:prstGeom prst="rect">
            <a:avLst/>
          </a:prstGeom>
          <a:noFill/>
        </p:spPr>
        <p:txBody>
          <a:bodyPr wrap="none" rtlCol="0">
            <a:spAutoFit/>
          </a:bodyPr>
          <a:lstStyle/>
          <a:p>
            <a:r>
              <a:rPr lang="en-US" dirty="0"/>
              <a:t>Fixed Walk</a:t>
            </a:r>
          </a:p>
        </p:txBody>
      </p:sp>
      <p:sp>
        <p:nvSpPr>
          <p:cNvPr id="9" name="TextBox 8">
            <a:extLst>
              <a:ext uri="{FF2B5EF4-FFF2-40B4-BE49-F238E27FC236}">
                <a16:creationId xmlns:a16="http://schemas.microsoft.com/office/drawing/2014/main" id="{AF3CC0E4-5156-B722-4D81-BE9C9CC9EC28}"/>
              </a:ext>
            </a:extLst>
          </p:cNvPr>
          <p:cNvSpPr txBox="1"/>
          <p:nvPr/>
        </p:nvSpPr>
        <p:spPr>
          <a:xfrm>
            <a:off x="4803391" y="547885"/>
            <a:ext cx="825867" cy="369332"/>
          </a:xfrm>
          <a:prstGeom prst="rect">
            <a:avLst/>
          </a:prstGeom>
          <a:noFill/>
        </p:spPr>
        <p:txBody>
          <a:bodyPr wrap="none" rtlCol="0">
            <a:spAutoFit/>
          </a:bodyPr>
          <a:lstStyle/>
          <a:p>
            <a:r>
              <a:rPr lang="en-US" dirty="0"/>
              <a:t>Wand</a:t>
            </a:r>
          </a:p>
        </p:txBody>
      </p:sp>
      <p:sp>
        <p:nvSpPr>
          <p:cNvPr id="10" name="TextBox 9">
            <a:extLst>
              <a:ext uri="{FF2B5EF4-FFF2-40B4-BE49-F238E27FC236}">
                <a16:creationId xmlns:a16="http://schemas.microsoft.com/office/drawing/2014/main" id="{5B39E1B3-FB77-0425-C28D-A3DDA7D17A34}"/>
              </a:ext>
            </a:extLst>
          </p:cNvPr>
          <p:cNvSpPr txBox="1"/>
          <p:nvPr/>
        </p:nvSpPr>
        <p:spPr>
          <a:xfrm>
            <a:off x="7345464" y="560966"/>
            <a:ext cx="1274708" cy="369332"/>
          </a:xfrm>
          <a:prstGeom prst="rect">
            <a:avLst/>
          </a:prstGeom>
          <a:noFill/>
        </p:spPr>
        <p:txBody>
          <a:bodyPr wrap="none" rtlCol="0">
            <a:spAutoFit/>
          </a:bodyPr>
          <a:lstStyle/>
          <a:p>
            <a:r>
              <a:rPr lang="en-US" dirty="0"/>
              <a:t>Spell Cast</a:t>
            </a:r>
          </a:p>
        </p:txBody>
      </p:sp>
      <p:sp>
        <p:nvSpPr>
          <p:cNvPr id="11" name="TextBox 10">
            <a:extLst>
              <a:ext uri="{FF2B5EF4-FFF2-40B4-BE49-F238E27FC236}">
                <a16:creationId xmlns:a16="http://schemas.microsoft.com/office/drawing/2014/main" id="{861ABFAF-87A3-BFF2-7703-0E242EAFF966}"/>
              </a:ext>
            </a:extLst>
          </p:cNvPr>
          <p:cNvSpPr txBox="1"/>
          <p:nvPr/>
        </p:nvSpPr>
        <p:spPr>
          <a:xfrm>
            <a:off x="1733300" y="2669382"/>
            <a:ext cx="1479892" cy="369332"/>
          </a:xfrm>
          <a:prstGeom prst="rect">
            <a:avLst/>
          </a:prstGeom>
          <a:noFill/>
        </p:spPr>
        <p:txBody>
          <a:bodyPr wrap="none" rtlCol="0">
            <a:spAutoFit/>
          </a:bodyPr>
          <a:lstStyle/>
          <a:p>
            <a:r>
              <a:rPr lang="en-US" dirty="0"/>
              <a:t>Shield Bash</a:t>
            </a:r>
          </a:p>
        </p:txBody>
      </p:sp>
      <p:sp>
        <p:nvSpPr>
          <p:cNvPr id="12" name="TextBox 11">
            <a:extLst>
              <a:ext uri="{FF2B5EF4-FFF2-40B4-BE49-F238E27FC236}">
                <a16:creationId xmlns:a16="http://schemas.microsoft.com/office/drawing/2014/main" id="{0D7BBC6E-B795-4C2D-F3ED-F06CAA160272}"/>
              </a:ext>
            </a:extLst>
          </p:cNvPr>
          <p:cNvSpPr txBox="1"/>
          <p:nvPr/>
        </p:nvSpPr>
        <p:spPr>
          <a:xfrm>
            <a:off x="4478468" y="2662941"/>
            <a:ext cx="1736373" cy="369332"/>
          </a:xfrm>
          <a:prstGeom prst="rect">
            <a:avLst/>
          </a:prstGeom>
          <a:noFill/>
        </p:spPr>
        <p:txBody>
          <a:bodyPr wrap="none" rtlCol="0">
            <a:spAutoFit/>
          </a:bodyPr>
          <a:lstStyle/>
          <a:p>
            <a:r>
              <a:rPr lang="en-US" dirty="0"/>
              <a:t>Dagger Swing</a:t>
            </a:r>
          </a:p>
        </p:txBody>
      </p:sp>
      <p:sp>
        <p:nvSpPr>
          <p:cNvPr id="13" name="TextBox 12">
            <a:extLst>
              <a:ext uri="{FF2B5EF4-FFF2-40B4-BE49-F238E27FC236}">
                <a16:creationId xmlns:a16="http://schemas.microsoft.com/office/drawing/2014/main" id="{612CC3AA-5207-0E00-780D-971D6B6E8E44}"/>
              </a:ext>
            </a:extLst>
          </p:cNvPr>
          <p:cNvSpPr txBox="1"/>
          <p:nvPr/>
        </p:nvSpPr>
        <p:spPr>
          <a:xfrm>
            <a:off x="7480117" y="2669382"/>
            <a:ext cx="1005403" cy="369332"/>
          </a:xfrm>
          <a:prstGeom prst="rect">
            <a:avLst/>
          </a:prstGeom>
          <a:noFill/>
        </p:spPr>
        <p:txBody>
          <a:bodyPr wrap="none" rtlCol="0">
            <a:spAutoFit/>
          </a:bodyPr>
          <a:lstStyle/>
          <a:p>
            <a:r>
              <a:rPr lang="en-US" dirty="0"/>
              <a:t>Berserk</a:t>
            </a:r>
          </a:p>
        </p:txBody>
      </p:sp>
      <p:sp>
        <p:nvSpPr>
          <p:cNvPr id="14" name="TextBox 13">
            <a:extLst>
              <a:ext uri="{FF2B5EF4-FFF2-40B4-BE49-F238E27FC236}">
                <a16:creationId xmlns:a16="http://schemas.microsoft.com/office/drawing/2014/main" id="{8FBFF929-2F6B-37DD-8848-3A2B45A4EA4C}"/>
              </a:ext>
            </a:extLst>
          </p:cNvPr>
          <p:cNvSpPr txBox="1"/>
          <p:nvPr/>
        </p:nvSpPr>
        <p:spPr>
          <a:xfrm>
            <a:off x="7229283" y="4760875"/>
            <a:ext cx="1646605" cy="369332"/>
          </a:xfrm>
          <a:prstGeom prst="rect">
            <a:avLst/>
          </a:prstGeom>
          <a:noFill/>
        </p:spPr>
        <p:txBody>
          <a:bodyPr wrap="none" rtlCol="0">
            <a:spAutoFit/>
          </a:bodyPr>
          <a:lstStyle/>
          <a:p>
            <a:r>
              <a:rPr lang="en-US" dirty="0"/>
              <a:t>Ground Slam</a:t>
            </a:r>
          </a:p>
        </p:txBody>
      </p:sp>
      <p:sp>
        <p:nvSpPr>
          <p:cNvPr id="15" name="TextBox 14">
            <a:extLst>
              <a:ext uri="{FF2B5EF4-FFF2-40B4-BE49-F238E27FC236}">
                <a16:creationId xmlns:a16="http://schemas.microsoft.com/office/drawing/2014/main" id="{E16EE584-B868-7D6A-5B41-2FB99F718B29}"/>
              </a:ext>
            </a:extLst>
          </p:cNvPr>
          <p:cNvSpPr txBox="1"/>
          <p:nvPr/>
        </p:nvSpPr>
        <p:spPr>
          <a:xfrm>
            <a:off x="5029902" y="4777997"/>
            <a:ext cx="633507" cy="369332"/>
          </a:xfrm>
          <a:prstGeom prst="rect">
            <a:avLst/>
          </a:prstGeom>
          <a:noFill/>
        </p:spPr>
        <p:txBody>
          <a:bodyPr wrap="none" rtlCol="0">
            <a:spAutoFit/>
          </a:bodyPr>
          <a:lstStyle/>
          <a:p>
            <a:r>
              <a:rPr lang="en-US" dirty="0"/>
              <a:t>Kick</a:t>
            </a:r>
          </a:p>
        </p:txBody>
      </p:sp>
      <p:sp>
        <p:nvSpPr>
          <p:cNvPr id="16" name="TextBox 15">
            <a:extLst>
              <a:ext uri="{FF2B5EF4-FFF2-40B4-BE49-F238E27FC236}">
                <a16:creationId xmlns:a16="http://schemas.microsoft.com/office/drawing/2014/main" id="{74054AAC-30A1-1FF0-4552-DFFDD47161B7}"/>
              </a:ext>
            </a:extLst>
          </p:cNvPr>
          <p:cNvSpPr txBox="1"/>
          <p:nvPr/>
        </p:nvSpPr>
        <p:spPr>
          <a:xfrm>
            <a:off x="1656685" y="4760875"/>
            <a:ext cx="1659429" cy="369332"/>
          </a:xfrm>
          <a:prstGeom prst="rect">
            <a:avLst/>
          </a:prstGeom>
          <a:noFill/>
        </p:spPr>
        <p:txBody>
          <a:bodyPr wrap="none" rtlCol="0">
            <a:spAutoFit/>
          </a:bodyPr>
          <a:lstStyle/>
          <a:p>
            <a:r>
              <a:rPr lang="en-US" dirty="0"/>
              <a:t>Sword Swing</a:t>
            </a:r>
          </a:p>
        </p:txBody>
      </p:sp>
      <p:sp>
        <p:nvSpPr>
          <p:cNvPr id="17" name="TextBox 16">
            <a:extLst>
              <a:ext uri="{FF2B5EF4-FFF2-40B4-BE49-F238E27FC236}">
                <a16:creationId xmlns:a16="http://schemas.microsoft.com/office/drawing/2014/main" id="{39C6A9B7-D9F4-2C3B-2650-E90429B9CCAF}"/>
              </a:ext>
            </a:extLst>
          </p:cNvPr>
          <p:cNvSpPr txBox="1"/>
          <p:nvPr/>
        </p:nvSpPr>
        <p:spPr>
          <a:xfrm>
            <a:off x="9382343" y="2274838"/>
            <a:ext cx="2677886" cy="2031325"/>
          </a:xfrm>
          <a:prstGeom prst="rect">
            <a:avLst/>
          </a:prstGeom>
          <a:noFill/>
        </p:spPr>
        <p:txBody>
          <a:bodyPr wrap="square" rtlCol="0">
            <a:spAutoFit/>
          </a:bodyPr>
          <a:lstStyle/>
          <a:p>
            <a:pPr algn="ctr"/>
            <a:r>
              <a:rPr lang="en-US" sz="1800" dirty="0">
                <a:solidFill>
                  <a:schemeClr val="bg1"/>
                </a:solidFill>
              </a:rPr>
              <a:t>Next week we are going to finalize all the animations for the character and add on the armor and weapons for each class</a:t>
            </a:r>
          </a:p>
        </p:txBody>
      </p:sp>
    </p:spTree>
    <p:extLst>
      <p:ext uri="{BB962C8B-B14F-4D97-AF65-F5344CB8AC3E}">
        <p14:creationId xmlns:p14="http://schemas.microsoft.com/office/powerpoint/2010/main" val="250716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EB058-E4A1-F90A-B9E1-12FBA41309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46B0C0-0CF6-47C9-0E4A-D8742919F4D4}"/>
              </a:ext>
            </a:extLst>
          </p:cNvPr>
          <p:cNvSpPr txBox="1"/>
          <p:nvPr/>
        </p:nvSpPr>
        <p:spPr>
          <a:xfrm>
            <a:off x="2800350" y="220434"/>
            <a:ext cx="5755822" cy="1323439"/>
          </a:xfrm>
          <a:prstGeom prst="rect">
            <a:avLst/>
          </a:prstGeom>
          <a:noFill/>
        </p:spPr>
        <p:txBody>
          <a:bodyPr wrap="square" rtlCol="0">
            <a:spAutoFit/>
          </a:bodyPr>
          <a:lstStyle/>
          <a:p>
            <a:r>
              <a:rPr lang="en-US" sz="4000" dirty="0">
                <a:solidFill>
                  <a:schemeClr val="bg1"/>
                </a:solidFill>
              </a:rPr>
              <a:t>Code Refactor and Attribute Upgrades</a:t>
            </a:r>
          </a:p>
        </p:txBody>
      </p:sp>
      <p:sp>
        <p:nvSpPr>
          <p:cNvPr id="3" name="TextBox 2">
            <a:extLst>
              <a:ext uri="{FF2B5EF4-FFF2-40B4-BE49-F238E27FC236}">
                <a16:creationId xmlns:a16="http://schemas.microsoft.com/office/drawing/2014/main" id="{26B42A66-9DDC-9D3D-90EE-6E94821B1962}"/>
              </a:ext>
            </a:extLst>
          </p:cNvPr>
          <p:cNvSpPr txBox="1"/>
          <p:nvPr/>
        </p:nvSpPr>
        <p:spPr>
          <a:xfrm>
            <a:off x="1992088" y="1874728"/>
            <a:ext cx="7617277" cy="4401205"/>
          </a:xfrm>
          <a:prstGeom prst="rect">
            <a:avLst/>
          </a:prstGeom>
          <a:noFill/>
        </p:spPr>
        <p:txBody>
          <a:bodyPr wrap="square" rtlCol="0">
            <a:spAutoFit/>
          </a:bodyPr>
          <a:lstStyle/>
          <a:p>
            <a:r>
              <a:rPr lang="en-US" sz="2800" dirty="0">
                <a:solidFill>
                  <a:schemeClr val="bg1"/>
                </a:solidFill>
              </a:rPr>
              <a:t>We have also finished a refactoring of our code that will make adding new systems and building on what we have faster and much easier. Player can also now increase their attributes and for this sprint(two weeks) we are planning on getting a leveling system done. Using the new refactored system we will be polishing combat and ensuring that the player can use items and abilities. </a:t>
            </a:r>
          </a:p>
        </p:txBody>
      </p:sp>
    </p:spTree>
    <p:extLst>
      <p:ext uri="{BB962C8B-B14F-4D97-AF65-F5344CB8AC3E}">
        <p14:creationId xmlns:p14="http://schemas.microsoft.com/office/powerpoint/2010/main" val="2327881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0447E-EBA1-E716-25AD-A5748A96CC04}"/>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E1D9C62-3A22-B33E-F4B4-FFA4EB4F65F1}"/>
              </a:ext>
            </a:extLst>
          </p:cNvPr>
          <p:cNvSpPr txBox="1"/>
          <p:nvPr/>
        </p:nvSpPr>
        <p:spPr>
          <a:xfrm>
            <a:off x="3048681" y="3059668"/>
            <a:ext cx="6094638" cy="369332"/>
          </a:xfrm>
          <a:prstGeom prst="rect">
            <a:avLst/>
          </a:prstGeom>
          <a:noFill/>
        </p:spPr>
        <p:txBody>
          <a:bodyPr wrap="square">
            <a:spAutoFit/>
          </a:bodyPr>
          <a:lstStyle/>
          <a:p>
            <a:endParaRPr lang="en-US" dirty="0"/>
          </a:p>
        </p:txBody>
      </p:sp>
      <p:sp>
        <p:nvSpPr>
          <p:cNvPr id="11" name="TextBox 10">
            <a:extLst>
              <a:ext uri="{FF2B5EF4-FFF2-40B4-BE49-F238E27FC236}">
                <a16:creationId xmlns:a16="http://schemas.microsoft.com/office/drawing/2014/main" id="{47FFBC3A-B8A2-9203-09F9-5207BBCFB5D9}"/>
              </a:ext>
            </a:extLst>
          </p:cNvPr>
          <p:cNvSpPr txBox="1"/>
          <p:nvPr/>
        </p:nvSpPr>
        <p:spPr>
          <a:xfrm>
            <a:off x="3047320" y="3236169"/>
            <a:ext cx="6094638" cy="369332"/>
          </a:xfrm>
          <a:prstGeom prst="rect">
            <a:avLst/>
          </a:prstGeom>
          <a:noFill/>
        </p:spPr>
        <p:txBody>
          <a:bodyPr wrap="square">
            <a:spAutoFit/>
          </a:bodyPr>
          <a:lstStyle/>
          <a:p>
            <a:endParaRPr lang="en-US" dirty="0"/>
          </a:p>
        </p:txBody>
      </p:sp>
      <p:sp>
        <p:nvSpPr>
          <p:cNvPr id="2" name="Title 1">
            <a:extLst>
              <a:ext uri="{FF2B5EF4-FFF2-40B4-BE49-F238E27FC236}">
                <a16:creationId xmlns:a16="http://schemas.microsoft.com/office/drawing/2014/main" id="{60FDA1E5-04C4-02D7-B674-A5499A55C511}"/>
              </a:ext>
            </a:extLst>
          </p:cNvPr>
          <p:cNvSpPr txBox="1">
            <a:spLocks/>
          </p:cNvSpPr>
          <p:nvPr/>
        </p:nvSpPr>
        <p:spPr>
          <a:xfrm>
            <a:off x="3047321" y="448065"/>
            <a:ext cx="6094637" cy="969954"/>
          </a:xfrm>
          <a:prstGeom prst="rect">
            <a:avLst/>
          </a:prstGeom>
        </p:spPr>
        <p:txBody>
          <a:bodyPr vert="horz" lIns="0" tIns="274320" rIns="0" bIns="0" rtlCol="0" anchor="t" anchorCtr="0">
            <a:noAutofit/>
          </a:bodyPr>
          <a:lstStyle>
            <a:lvl1pPr algn="l" defTabSz="914400" rtl="0" eaLnBrk="1" latinLnBrk="0" hangingPunct="1">
              <a:lnSpc>
                <a:spcPts val="5400"/>
              </a:lnSpc>
              <a:spcBef>
                <a:spcPct val="0"/>
              </a:spcBef>
              <a:buNone/>
              <a:defRPr sz="5400" b="1" i="0" kern="1200" cap="all" spc="0" baseline="0">
                <a:solidFill>
                  <a:schemeClr val="bg1"/>
                </a:solidFill>
                <a:latin typeface="+mj-lt"/>
                <a:ea typeface="+mj-ea"/>
                <a:cs typeface="+mj-cs"/>
              </a:defRPr>
            </a:lvl1pPr>
          </a:lstStyle>
          <a:p>
            <a:pPr algn="ctr"/>
            <a:r>
              <a:rPr lang="en-US" dirty="0"/>
              <a:t>What to expect</a:t>
            </a:r>
          </a:p>
        </p:txBody>
      </p:sp>
    </p:spTree>
    <p:extLst>
      <p:ext uri="{BB962C8B-B14F-4D97-AF65-F5344CB8AC3E}">
        <p14:creationId xmlns:p14="http://schemas.microsoft.com/office/powerpoint/2010/main" val="2854793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a:xfrm>
            <a:off x="2765230" y="-28381"/>
            <a:ext cx="5918072" cy="2276856"/>
          </a:xfrm>
        </p:spPr>
        <p:txBody>
          <a:bodyPr/>
          <a:lstStyle/>
          <a:p>
            <a:pPr algn="ctr"/>
            <a:r>
              <a:rPr lang="en-US" dirty="0"/>
              <a:t>Changes</a:t>
            </a:r>
          </a:p>
        </p:txBody>
      </p:sp>
      <p:sp>
        <p:nvSpPr>
          <p:cNvPr id="4" name="Text Placeholder 3">
            <a:extLst>
              <a:ext uri="{FF2B5EF4-FFF2-40B4-BE49-F238E27FC236}">
                <a16:creationId xmlns:a16="http://schemas.microsoft.com/office/drawing/2014/main" id="{BFAF7377-87AF-3A8C-539C-8A9651F5DA33}"/>
              </a:ext>
            </a:extLst>
          </p:cNvPr>
          <p:cNvSpPr>
            <a:spLocks noGrp="1"/>
          </p:cNvSpPr>
          <p:nvPr>
            <p:ph type="body" sz="quarter" idx="17"/>
          </p:nvPr>
        </p:nvSpPr>
        <p:spPr>
          <a:xfrm>
            <a:off x="2765234" y="2345323"/>
            <a:ext cx="5918068" cy="3144965"/>
          </a:xfrm>
        </p:spPr>
        <p:txBody>
          <a:bodyPr>
            <a:normAutofit/>
          </a:bodyPr>
          <a:lstStyle/>
          <a:p>
            <a:pPr algn="l"/>
            <a:endParaRPr lang="en-US" dirty="0"/>
          </a:p>
          <a:p>
            <a:pPr marL="342900" indent="-342900" algn="l">
              <a:buFont typeface="Arial" panose="020B0604020202020204" pitchFamily="34" charset="0"/>
              <a:buChar char="•"/>
            </a:pPr>
            <a:r>
              <a:rPr lang="en-US" dirty="0"/>
              <a:t>Changed the look of the dungeons</a:t>
            </a:r>
          </a:p>
          <a:p>
            <a:pPr marL="342900" indent="-342900" algn="l">
              <a:buFont typeface="Arial" panose="020B0604020202020204" pitchFamily="34" charset="0"/>
              <a:buChar char="•"/>
            </a:pPr>
            <a:r>
              <a:rPr lang="en-US" dirty="0"/>
              <a:t>Added lighting and updated intersections</a:t>
            </a:r>
          </a:p>
          <a:p>
            <a:pPr marL="342900" indent="-342900" algn="l">
              <a:buFont typeface="Arial" panose="020B0604020202020204" pitchFamily="34" charset="0"/>
              <a:buChar char="•"/>
            </a:pPr>
            <a:r>
              <a:rPr lang="en-US" dirty="0"/>
              <a:t>3 Enemies were added into the game</a:t>
            </a:r>
          </a:p>
          <a:p>
            <a:pPr marL="342900" indent="-342900" algn="l">
              <a:buFont typeface="Arial" panose="020B0604020202020204" pitchFamily="34" charset="0"/>
              <a:buChar char="•"/>
            </a:pPr>
            <a:r>
              <a:rPr lang="en-US" dirty="0"/>
              <a:t>Character Animations</a:t>
            </a:r>
          </a:p>
          <a:p>
            <a:pPr marL="342900" indent="-342900" algn="l">
              <a:buFont typeface="Arial" panose="020B0604020202020204" pitchFamily="34" charset="0"/>
              <a:buChar char="•"/>
            </a:pPr>
            <a:r>
              <a:rPr lang="en-US" dirty="0"/>
              <a:t>Code Refactor and changing attributes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3781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3AC82C-126E-7412-41C9-9BBA1147A7EF}"/>
              </a:ext>
            </a:extLst>
          </p:cNvPr>
          <p:cNvSpPr txBox="1"/>
          <p:nvPr/>
        </p:nvSpPr>
        <p:spPr>
          <a:xfrm>
            <a:off x="3048681" y="3059668"/>
            <a:ext cx="6094638" cy="369332"/>
          </a:xfrm>
          <a:prstGeom prst="rect">
            <a:avLst/>
          </a:prstGeom>
          <a:noFill/>
        </p:spPr>
        <p:txBody>
          <a:bodyPr wrap="square">
            <a:spAutoFit/>
          </a:bodyPr>
          <a:lstStyle/>
          <a:p>
            <a:endParaRPr lang="en-US" dirty="0"/>
          </a:p>
        </p:txBody>
      </p:sp>
      <p:sp>
        <p:nvSpPr>
          <p:cNvPr id="11" name="TextBox 10">
            <a:extLst>
              <a:ext uri="{FF2B5EF4-FFF2-40B4-BE49-F238E27FC236}">
                <a16:creationId xmlns:a16="http://schemas.microsoft.com/office/drawing/2014/main" id="{CB2A1FDC-ABAC-FDA7-EEB6-B32D558E950A}"/>
              </a:ext>
            </a:extLst>
          </p:cNvPr>
          <p:cNvSpPr txBox="1"/>
          <p:nvPr/>
        </p:nvSpPr>
        <p:spPr>
          <a:xfrm>
            <a:off x="3047320" y="3236169"/>
            <a:ext cx="6094638" cy="369332"/>
          </a:xfrm>
          <a:prstGeom prst="rect">
            <a:avLst/>
          </a:prstGeom>
          <a:noFill/>
        </p:spPr>
        <p:txBody>
          <a:bodyPr wrap="square">
            <a:spAutoFit/>
          </a:bodyPr>
          <a:lstStyle/>
          <a:p>
            <a:endParaRPr lang="en-US" dirty="0"/>
          </a:p>
        </p:txBody>
      </p:sp>
      <p:sp>
        <p:nvSpPr>
          <p:cNvPr id="2" name="Title 1">
            <a:extLst>
              <a:ext uri="{FF2B5EF4-FFF2-40B4-BE49-F238E27FC236}">
                <a16:creationId xmlns:a16="http://schemas.microsoft.com/office/drawing/2014/main" id="{6E6AE163-19BD-A030-9296-CF7ABE912744}"/>
              </a:ext>
            </a:extLst>
          </p:cNvPr>
          <p:cNvSpPr txBox="1">
            <a:spLocks/>
          </p:cNvSpPr>
          <p:nvPr/>
        </p:nvSpPr>
        <p:spPr>
          <a:xfrm>
            <a:off x="3045959" y="2842922"/>
            <a:ext cx="5918072" cy="969954"/>
          </a:xfrm>
          <a:prstGeom prst="rect">
            <a:avLst/>
          </a:prstGeom>
        </p:spPr>
        <p:txBody>
          <a:bodyPr vert="horz" lIns="0" tIns="274320" rIns="0" bIns="0" rtlCol="0" anchor="t" anchorCtr="0">
            <a:noAutofit/>
          </a:bodyPr>
          <a:lstStyle>
            <a:lvl1pPr algn="l" defTabSz="914400" rtl="0" eaLnBrk="1" latinLnBrk="0" hangingPunct="1">
              <a:lnSpc>
                <a:spcPts val="5400"/>
              </a:lnSpc>
              <a:spcBef>
                <a:spcPct val="0"/>
              </a:spcBef>
              <a:buNone/>
              <a:defRPr sz="5400" b="1" i="0" kern="1200" cap="all" spc="0" baseline="0">
                <a:solidFill>
                  <a:schemeClr val="bg1"/>
                </a:solidFill>
                <a:latin typeface="+mj-lt"/>
                <a:ea typeface="+mj-ea"/>
                <a:cs typeface="+mj-cs"/>
              </a:defRPr>
            </a:lvl1pPr>
          </a:lstStyle>
          <a:p>
            <a:pPr algn="ctr"/>
            <a:r>
              <a:rPr lang="en-US" dirty="0"/>
              <a:t>GENERATION</a:t>
            </a:r>
          </a:p>
        </p:txBody>
      </p:sp>
    </p:spTree>
    <p:extLst>
      <p:ext uri="{BB962C8B-B14F-4D97-AF65-F5344CB8AC3E}">
        <p14:creationId xmlns:p14="http://schemas.microsoft.com/office/powerpoint/2010/main" val="194123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video - Made with Clipchamp">
            <a:hlinkClick r:id="" action="ppaction://media"/>
            <a:extLst>
              <a:ext uri="{FF2B5EF4-FFF2-40B4-BE49-F238E27FC236}">
                <a16:creationId xmlns:a16="http://schemas.microsoft.com/office/drawing/2014/main" id="{3FCF106A-CFE7-A6E4-1DA1-38627BA7B91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a:stretch/>
        </p:blipFill>
        <p:spPr>
          <a:xfrm>
            <a:off x="20" y="10"/>
            <a:ext cx="12191980" cy="6857990"/>
          </a:xfrm>
          <a:prstGeom prst="rect">
            <a:avLst/>
          </a:prstGeom>
          <a:noFill/>
        </p:spPr>
      </p:pic>
    </p:spTree>
    <p:extLst>
      <p:ext uri="{BB962C8B-B14F-4D97-AF65-F5344CB8AC3E}">
        <p14:creationId xmlns:p14="http://schemas.microsoft.com/office/powerpoint/2010/main" val="39627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B43C8-1A97-D011-865A-C27B688AC0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3B0AEA-2D26-FB93-A024-4B32E99912FB}"/>
              </a:ext>
            </a:extLst>
          </p:cNvPr>
          <p:cNvPicPr>
            <a:picLocks noChangeAspect="1"/>
          </p:cNvPicPr>
          <p:nvPr/>
        </p:nvPicPr>
        <p:blipFill>
          <a:blip r:embed="rId3"/>
          <a:stretch>
            <a:fillRect/>
          </a:stretch>
        </p:blipFill>
        <p:spPr>
          <a:xfrm>
            <a:off x="0" y="1"/>
            <a:ext cx="6096000" cy="4220692"/>
          </a:xfrm>
          <a:prstGeom prst="rect">
            <a:avLst/>
          </a:prstGeom>
        </p:spPr>
      </p:pic>
      <p:pic>
        <p:nvPicPr>
          <p:cNvPr id="5" name="Picture 4">
            <a:extLst>
              <a:ext uri="{FF2B5EF4-FFF2-40B4-BE49-F238E27FC236}">
                <a16:creationId xmlns:a16="http://schemas.microsoft.com/office/drawing/2014/main" id="{2E30ED46-EC16-B71A-B860-80D179ED4982}"/>
              </a:ext>
            </a:extLst>
          </p:cNvPr>
          <p:cNvPicPr>
            <a:picLocks noChangeAspect="1"/>
          </p:cNvPicPr>
          <p:nvPr/>
        </p:nvPicPr>
        <p:blipFill>
          <a:blip r:embed="rId4"/>
          <a:stretch>
            <a:fillRect/>
          </a:stretch>
        </p:blipFill>
        <p:spPr>
          <a:xfrm>
            <a:off x="6096000" y="2679450"/>
            <a:ext cx="6157482" cy="4220692"/>
          </a:xfrm>
          <a:prstGeom prst="rect">
            <a:avLst/>
          </a:prstGeom>
        </p:spPr>
      </p:pic>
    </p:spTree>
    <p:extLst>
      <p:ext uri="{BB962C8B-B14F-4D97-AF65-F5344CB8AC3E}">
        <p14:creationId xmlns:p14="http://schemas.microsoft.com/office/powerpoint/2010/main" val="3777566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A2B4-0E1E-9AEE-7184-EC93504C1471}"/>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8061BE57-9C01-152E-E77E-845274034003}"/>
              </a:ext>
            </a:extLst>
          </p:cNvPr>
          <p:cNvSpPr txBox="1"/>
          <p:nvPr/>
        </p:nvSpPr>
        <p:spPr>
          <a:xfrm>
            <a:off x="3048681" y="3059668"/>
            <a:ext cx="6094638" cy="369332"/>
          </a:xfrm>
          <a:prstGeom prst="rect">
            <a:avLst/>
          </a:prstGeom>
          <a:noFill/>
        </p:spPr>
        <p:txBody>
          <a:bodyPr wrap="square">
            <a:spAutoFit/>
          </a:bodyPr>
          <a:lstStyle/>
          <a:p>
            <a:endParaRPr lang="en-US" dirty="0"/>
          </a:p>
        </p:txBody>
      </p:sp>
      <p:sp>
        <p:nvSpPr>
          <p:cNvPr id="11" name="TextBox 10">
            <a:extLst>
              <a:ext uri="{FF2B5EF4-FFF2-40B4-BE49-F238E27FC236}">
                <a16:creationId xmlns:a16="http://schemas.microsoft.com/office/drawing/2014/main" id="{2E69FE46-E233-9105-2CB1-289BCF65AFF0}"/>
              </a:ext>
            </a:extLst>
          </p:cNvPr>
          <p:cNvSpPr txBox="1"/>
          <p:nvPr/>
        </p:nvSpPr>
        <p:spPr>
          <a:xfrm>
            <a:off x="3047320" y="3236169"/>
            <a:ext cx="6094638" cy="369332"/>
          </a:xfrm>
          <a:prstGeom prst="rect">
            <a:avLst/>
          </a:prstGeom>
          <a:noFill/>
        </p:spPr>
        <p:txBody>
          <a:bodyPr wrap="square">
            <a:spAutoFit/>
          </a:bodyPr>
          <a:lstStyle/>
          <a:p>
            <a:endParaRPr lang="en-US" dirty="0"/>
          </a:p>
        </p:txBody>
      </p:sp>
      <p:sp>
        <p:nvSpPr>
          <p:cNvPr id="2" name="Title 1">
            <a:extLst>
              <a:ext uri="{FF2B5EF4-FFF2-40B4-BE49-F238E27FC236}">
                <a16:creationId xmlns:a16="http://schemas.microsoft.com/office/drawing/2014/main" id="{DF1FA11B-F909-77E7-E38B-48B7028C8562}"/>
              </a:ext>
            </a:extLst>
          </p:cNvPr>
          <p:cNvSpPr txBox="1">
            <a:spLocks/>
          </p:cNvSpPr>
          <p:nvPr/>
        </p:nvSpPr>
        <p:spPr>
          <a:xfrm>
            <a:off x="3045959" y="2842922"/>
            <a:ext cx="5918072" cy="969954"/>
          </a:xfrm>
          <a:prstGeom prst="rect">
            <a:avLst/>
          </a:prstGeom>
        </p:spPr>
        <p:txBody>
          <a:bodyPr vert="horz" lIns="0" tIns="274320" rIns="0" bIns="0" rtlCol="0" anchor="t" anchorCtr="0">
            <a:noAutofit/>
          </a:bodyPr>
          <a:lstStyle>
            <a:lvl1pPr algn="l" defTabSz="914400" rtl="0" eaLnBrk="1" latinLnBrk="0" hangingPunct="1">
              <a:lnSpc>
                <a:spcPts val="5400"/>
              </a:lnSpc>
              <a:spcBef>
                <a:spcPct val="0"/>
              </a:spcBef>
              <a:buNone/>
              <a:defRPr sz="5400" b="1" i="0" kern="1200" cap="all" spc="0" baseline="0">
                <a:solidFill>
                  <a:schemeClr val="bg1"/>
                </a:solidFill>
                <a:latin typeface="+mj-lt"/>
                <a:ea typeface="+mj-ea"/>
                <a:cs typeface="+mj-cs"/>
              </a:defRPr>
            </a:lvl1pPr>
          </a:lstStyle>
          <a:p>
            <a:pPr algn="ctr"/>
            <a:r>
              <a:rPr lang="en-US" dirty="0"/>
              <a:t>In-game</a:t>
            </a:r>
          </a:p>
        </p:txBody>
      </p:sp>
    </p:spTree>
    <p:extLst>
      <p:ext uri="{BB962C8B-B14F-4D97-AF65-F5344CB8AC3E}">
        <p14:creationId xmlns:p14="http://schemas.microsoft.com/office/powerpoint/2010/main" val="1899956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5-02-12 23-55-38">
            <a:hlinkClick r:id="" action="ppaction://media"/>
            <a:extLst>
              <a:ext uri="{FF2B5EF4-FFF2-40B4-BE49-F238E27FC236}">
                <a16:creationId xmlns:a16="http://schemas.microsoft.com/office/drawing/2014/main" id="{FD83A8BC-037C-78C5-A7DB-25688FEB4D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9341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B38A0-643B-FC43-CFEA-22745A43910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E4F3EC4C-FEBE-CE39-51C0-4CD2D338F4E4}"/>
              </a:ext>
            </a:extLst>
          </p:cNvPr>
          <p:cNvSpPr txBox="1"/>
          <p:nvPr/>
        </p:nvSpPr>
        <p:spPr>
          <a:xfrm>
            <a:off x="3048681" y="3059668"/>
            <a:ext cx="6094638" cy="369332"/>
          </a:xfrm>
          <a:prstGeom prst="rect">
            <a:avLst/>
          </a:prstGeom>
          <a:noFill/>
        </p:spPr>
        <p:txBody>
          <a:bodyPr wrap="square">
            <a:spAutoFit/>
          </a:bodyPr>
          <a:lstStyle/>
          <a:p>
            <a:endParaRPr lang="en-US" dirty="0"/>
          </a:p>
        </p:txBody>
      </p:sp>
      <p:sp>
        <p:nvSpPr>
          <p:cNvPr id="11" name="TextBox 10">
            <a:extLst>
              <a:ext uri="{FF2B5EF4-FFF2-40B4-BE49-F238E27FC236}">
                <a16:creationId xmlns:a16="http://schemas.microsoft.com/office/drawing/2014/main" id="{35829BB3-97C7-B7EB-ED6B-967A68A7B8B5}"/>
              </a:ext>
            </a:extLst>
          </p:cNvPr>
          <p:cNvSpPr txBox="1"/>
          <p:nvPr/>
        </p:nvSpPr>
        <p:spPr>
          <a:xfrm>
            <a:off x="3047320" y="3236169"/>
            <a:ext cx="6094638" cy="369332"/>
          </a:xfrm>
          <a:prstGeom prst="rect">
            <a:avLst/>
          </a:prstGeom>
          <a:noFill/>
        </p:spPr>
        <p:txBody>
          <a:bodyPr wrap="square">
            <a:spAutoFit/>
          </a:bodyPr>
          <a:lstStyle/>
          <a:p>
            <a:endParaRPr lang="en-US" dirty="0"/>
          </a:p>
        </p:txBody>
      </p:sp>
      <p:sp>
        <p:nvSpPr>
          <p:cNvPr id="2" name="Title 1">
            <a:extLst>
              <a:ext uri="{FF2B5EF4-FFF2-40B4-BE49-F238E27FC236}">
                <a16:creationId xmlns:a16="http://schemas.microsoft.com/office/drawing/2014/main" id="{B6559CE1-9112-5591-AA89-65150CB92CEC}"/>
              </a:ext>
            </a:extLst>
          </p:cNvPr>
          <p:cNvSpPr txBox="1">
            <a:spLocks/>
          </p:cNvSpPr>
          <p:nvPr/>
        </p:nvSpPr>
        <p:spPr>
          <a:xfrm>
            <a:off x="3045959" y="2842922"/>
            <a:ext cx="5918072" cy="969954"/>
          </a:xfrm>
          <a:prstGeom prst="rect">
            <a:avLst/>
          </a:prstGeom>
        </p:spPr>
        <p:txBody>
          <a:bodyPr vert="horz" lIns="0" tIns="274320" rIns="0" bIns="0" rtlCol="0" anchor="t" anchorCtr="0">
            <a:noAutofit/>
          </a:bodyPr>
          <a:lstStyle>
            <a:lvl1pPr algn="l" defTabSz="914400" rtl="0" eaLnBrk="1" latinLnBrk="0" hangingPunct="1">
              <a:lnSpc>
                <a:spcPts val="5400"/>
              </a:lnSpc>
              <a:spcBef>
                <a:spcPct val="0"/>
              </a:spcBef>
              <a:buNone/>
              <a:defRPr sz="5400" b="1" i="0" kern="1200" cap="all" spc="0" baseline="0">
                <a:solidFill>
                  <a:schemeClr val="bg1"/>
                </a:solidFill>
                <a:latin typeface="+mj-lt"/>
                <a:ea typeface="+mj-ea"/>
                <a:cs typeface="+mj-cs"/>
              </a:defRPr>
            </a:lvl1pPr>
          </a:lstStyle>
          <a:p>
            <a:pPr algn="ctr"/>
            <a:r>
              <a:rPr lang="en-US" dirty="0"/>
              <a:t>new intersections</a:t>
            </a:r>
          </a:p>
        </p:txBody>
      </p:sp>
    </p:spTree>
    <p:extLst>
      <p:ext uri="{BB962C8B-B14F-4D97-AF65-F5344CB8AC3E}">
        <p14:creationId xmlns:p14="http://schemas.microsoft.com/office/powerpoint/2010/main" val="147830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B26FF1-5C44-928F-9101-62B9E8F6A91E}"/>
              </a:ext>
            </a:extLst>
          </p:cNvPr>
          <p:cNvPicPr>
            <a:picLocks noChangeAspect="1"/>
          </p:cNvPicPr>
          <p:nvPr/>
        </p:nvPicPr>
        <p:blipFill>
          <a:blip r:embed="rId2"/>
          <a:stretch>
            <a:fillRect/>
          </a:stretch>
        </p:blipFill>
        <p:spPr>
          <a:xfrm>
            <a:off x="0" y="1"/>
            <a:ext cx="6096000" cy="3429000"/>
          </a:xfrm>
          <a:prstGeom prst="rect">
            <a:avLst/>
          </a:prstGeom>
        </p:spPr>
      </p:pic>
      <p:pic>
        <p:nvPicPr>
          <p:cNvPr id="7" name="Picture 6">
            <a:extLst>
              <a:ext uri="{FF2B5EF4-FFF2-40B4-BE49-F238E27FC236}">
                <a16:creationId xmlns:a16="http://schemas.microsoft.com/office/drawing/2014/main" id="{C0FD5795-A468-C316-844E-7A5EC6123246}"/>
              </a:ext>
            </a:extLst>
          </p:cNvPr>
          <p:cNvPicPr>
            <a:picLocks noChangeAspect="1"/>
          </p:cNvPicPr>
          <p:nvPr/>
        </p:nvPicPr>
        <p:blipFill>
          <a:blip r:embed="rId3"/>
          <a:stretch>
            <a:fillRect/>
          </a:stretch>
        </p:blipFill>
        <p:spPr>
          <a:xfrm>
            <a:off x="6095999" y="0"/>
            <a:ext cx="6096000" cy="3428999"/>
          </a:xfrm>
          <a:prstGeom prst="rect">
            <a:avLst/>
          </a:prstGeom>
        </p:spPr>
      </p:pic>
      <p:pic>
        <p:nvPicPr>
          <p:cNvPr id="9" name="Picture 8">
            <a:extLst>
              <a:ext uri="{FF2B5EF4-FFF2-40B4-BE49-F238E27FC236}">
                <a16:creationId xmlns:a16="http://schemas.microsoft.com/office/drawing/2014/main" id="{09030F4E-C1AA-7A50-49F8-31C69C598E56}"/>
              </a:ext>
            </a:extLst>
          </p:cNvPr>
          <p:cNvPicPr>
            <a:picLocks noChangeAspect="1"/>
          </p:cNvPicPr>
          <p:nvPr/>
        </p:nvPicPr>
        <p:blipFill>
          <a:blip r:embed="rId4"/>
          <a:stretch>
            <a:fillRect/>
          </a:stretch>
        </p:blipFill>
        <p:spPr>
          <a:xfrm>
            <a:off x="0" y="3428999"/>
            <a:ext cx="6095998" cy="3429001"/>
          </a:xfrm>
          <a:prstGeom prst="rect">
            <a:avLst/>
          </a:prstGeom>
        </p:spPr>
      </p:pic>
      <p:pic>
        <p:nvPicPr>
          <p:cNvPr id="11" name="Picture 10">
            <a:extLst>
              <a:ext uri="{FF2B5EF4-FFF2-40B4-BE49-F238E27FC236}">
                <a16:creationId xmlns:a16="http://schemas.microsoft.com/office/drawing/2014/main" id="{57B22AE4-45D0-8AF6-8CDA-11832ABD041F}"/>
              </a:ext>
            </a:extLst>
          </p:cNvPr>
          <p:cNvPicPr>
            <a:picLocks noChangeAspect="1"/>
          </p:cNvPicPr>
          <p:nvPr/>
        </p:nvPicPr>
        <p:blipFill>
          <a:blip r:embed="rId5"/>
          <a:stretch>
            <a:fillRect/>
          </a:stretch>
        </p:blipFill>
        <p:spPr>
          <a:xfrm>
            <a:off x="6095997" y="3428997"/>
            <a:ext cx="6096001" cy="3429003"/>
          </a:xfrm>
          <a:prstGeom prst="rect">
            <a:avLst/>
          </a:prstGeom>
        </p:spPr>
      </p:pic>
    </p:spTree>
    <p:extLst>
      <p:ext uri="{BB962C8B-B14F-4D97-AF65-F5344CB8AC3E}">
        <p14:creationId xmlns:p14="http://schemas.microsoft.com/office/powerpoint/2010/main" val="2155399333"/>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3.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{7179AEE9-CCEF-49E2-B36C-AAF04D4C24E9}tf89338750_win32</Template>
  <TotalTime>173</TotalTime>
  <Words>178</Words>
  <Application>Microsoft Office PowerPoint</Application>
  <PresentationFormat>Widescreen</PresentationFormat>
  <Paragraphs>44</Paragraphs>
  <Slides>16</Slides>
  <Notes>12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Univers</vt:lpstr>
      <vt:lpstr>GradientVTI</vt:lpstr>
      <vt:lpstr>System panic week 3</vt:lpstr>
      <vt:lpstr>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Evethalie St Louis</dc:creator>
  <cp:lastModifiedBy>antony pinto</cp:lastModifiedBy>
  <cp:revision>5</cp:revision>
  <dcterms:created xsi:type="dcterms:W3CDTF">2025-02-13T01:27:10Z</dcterms:created>
  <dcterms:modified xsi:type="dcterms:W3CDTF">2025-02-13T06:17:04Z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